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0611DDF-BF80-4736-9EC5-BA6A814C9976}" type="datetimeFigureOut">
              <a:rPr lang="it-IT" smtClean="0"/>
              <a:pPr/>
              <a:t>18/03/2023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C7770-270F-4181-A27E-3A65273857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0611DDF-BF80-4736-9EC5-BA6A814C9976}" type="datetimeFigureOut">
              <a:rPr lang="it-IT" smtClean="0"/>
              <a:pPr/>
              <a:t>18/03/2023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C7770-270F-4181-A27E-3A65273857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0611DDF-BF80-4736-9EC5-BA6A814C9976}" type="datetimeFigureOut">
              <a:rPr lang="it-IT" smtClean="0"/>
              <a:pPr/>
              <a:t>18/03/2023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C7770-270F-4181-A27E-3A65273857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0611DDF-BF80-4736-9EC5-BA6A814C9976}" type="datetimeFigureOut">
              <a:rPr lang="it-IT" smtClean="0"/>
              <a:pPr/>
              <a:t>18/03/2023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C7770-270F-4181-A27E-3A65273857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0611DDF-BF80-4736-9EC5-BA6A814C9976}" type="datetimeFigureOut">
              <a:rPr lang="it-IT" smtClean="0"/>
              <a:pPr/>
              <a:t>18/03/2023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C7770-270F-4181-A27E-3A65273857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0611DDF-BF80-4736-9EC5-BA6A814C9976}" type="datetimeFigureOut">
              <a:rPr lang="it-IT" smtClean="0"/>
              <a:pPr/>
              <a:t>18/03/2023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32C7770-270F-4181-A27E-3A65273857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0611DDF-BF80-4736-9EC5-BA6A814C9976}" type="datetimeFigureOut">
              <a:rPr lang="it-IT" smtClean="0"/>
              <a:pPr/>
              <a:t>18/03/2023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32C7770-270F-4181-A27E-3A65273857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0611DDF-BF80-4736-9EC5-BA6A814C9976}" type="datetimeFigureOut">
              <a:rPr lang="it-IT" smtClean="0"/>
              <a:pPr/>
              <a:t>18/03/2023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32C7770-270F-4181-A27E-3A65273857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0611DDF-BF80-4736-9EC5-BA6A814C9976}" type="datetimeFigureOut">
              <a:rPr lang="it-IT" smtClean="0"/>
              <a:pPr/>
              <a:t>18/03/2023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32C7770-270F-4181-A27E-3A65273857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0611DDF-BF80-4736-9EC5-BA6A814C9976}" type="datetimeFigureOut">
              <a:rPr lang="it-IT" smtClean="0"/>
              <a:pPr/>
              <a:t>18/03/2023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32C7770-270F-4181-A27E-3A65273857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0611DDF-BF80-4736-9EC5-BA6A814C9976}" type="datetimeFigureOut">
              <a:rPr lang="it-IT" smtClean="0"/>
              <a:pPr/>
              <a:t>18/03/2023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32C7770-270F-4181-A27E-3A65273857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11DDF-BF80-4736-9EC5-BA6A814C9976}" type="datetimeFigureOut">
              <a:rPr lang="it-IT" smtClean="0"/>
              <a:pPr/>
              <a:t>18/03/2023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C7770-270F-4181-A27E-3A652738578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00043"/>
            <a:ext cx="7772400" cy="1143007"/>
          </a:xfrm>
        </p:spPr>
        <p:txBody>
          <a:bodyPr>
            <a:normAutofit fontScale="90000"/>
          </a:bodyPr>
          <a:lstStyle/>
          <a:p>
            <a:r>
              <a:rPr lang="it-IT" sz="4000" b="1" dirty="0"/>
              <a:t>LE BEATITUDINI</a:t>
            </a:r>
            <a:br>
              <a:rPr lang="it-IT" sz="4000" b="1" dirty="0"/>
            </a:br>
            <a:r>
              <a:rPr lang="it-IT" sz="4000" dirty="0"/>
              <a:t>regola di vita del discepolo di Gesù</a:t>
            </a:r>
            <a:endParaRPr lang="it-IT" sz="4000" b="1" dirty="0"/>
          </a:p>
        </p:txBody>
      </p:sp>
      <p:sp>
        <p:nvSpPr>
          <p:cNvPr id="3" name="Sottotitolo 2"/>
          <p:cNvSpPr>
            <a:spLocks noGrp="1"/>
          </p:cNvSpPr>
          <p:nvPr>
            <p:ph type="subTitle" idx="1"/>
          </p:nvPr>
        </p:nvSpPr>
        <p:spPr>
          <a:xfrm>
            <a:off x="1371600" y="1928802"/>
            <a:ext cx="6400800" cy="3709998"/>
          </a:xfrm>
        </p:spPr>
        <p:txBody>
          <a:bodyPr/>
          <a:lstStyle/>
          <a:p>
            <a:endParaRPr lang="it-IT" dirty="0"/>
          </a:p>
        </p:txBody>
      </p:sp>
      <p:pic>
        <p:nvPicPr>
          <p:cNvPr id="1026" name="Picture 2"/>
          <p:cNvPicPr>
            <a:picLocks noChangeAspect="1" noChangeArrowheads="1"/>
          </p:cNvPicPr>
          <p:nvPr/>
        </p:nvPicPr>
        <p:blipFill>
          <a:blip r:embed="rId2"/>
          <a:srcRect/>
          <a:stretch>
            <a:fillRect/>
          </a:stretch>
        </p:blipFill>
        <p:spPr bwMode="auto">
          <a:xfrm>
            <a:off x="1357290" y="1714488"/>
            <a:ext cx="6429420" cy="442915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solidFill>
                  <a:srgbClr val="C00000"/>
                </a:solidFill>
              </a:rPr>
              <a:t>Beati i miti, perché avranno in eredità la terra. </a:t>
            </a:r>
            <a:endParaRPr lang="it-IT" sz="3200" dirty="0"/>
          </a:p>
        </p:txBody>
      </p:sp>
      <p:sp>
        <p:nvSpPr>
          <p:cNvPr id="3" name="Segnaposto contenuto 2"/>
          <p:cNvSpPr>
            <a:spLocks noGrp="1"/>
          </p:cNvSpPr>
          <p:nvPr>
            <p:ph idx="1"/>
          </p:nvPr>
        </p:nvSpPr>
        <p:spPr>
          <a:xfrm>
            <a:off x="457200" y="1142984"/>
            <a:ext cx="8229600" cy="4983179"/>
          </a:xfrm>
        </p:spPr>
        <p:txBody>
          <a:bodyPr>
            <a:normAutofit fontScale="32500" lnSpcReduction="20000"/>
          </a:bodyPr>
          <a:lstStyle/>
          <a:p>
            <a:pPr>
              <a:buNone/>
            </a:pPr>
            <a:r>
              <a:rPr lang="it-IT" sz="8000" dirty="0"/>
              <a:t> </a:t>
            </a:r>
            <a:r>
              <a:rPr lang="it-IT" sz="11200" dirty="0">
                <a:solidFill>
                  <a:srgbClr val="0070C0"/>
                </a:solidFill>
              </a:rPr>
              <a:t>Chi sono i miti?</a:t>
            </a:r>
          </a:p>
          <a:p>
            <a:pPr>
              <a:buNone/>
            </a:pPr>
            <a:endParaRPr lang="it-IT" sz="8000" dirty="0">
              <a:solidFill>
                <a:srgbClr val="0070C0"/>
              </a:solidFill>
            </a:endParaRPr>
          </a:p>
          <a:p>
            <a:pPr>
              <a:buNone/>
            </a:pPr>
            <a:r>
              <a:rPr lang="it-IT" sz="8000" dirty="0"/>
              <a:t> Sono le persone che sanno perdonare, che non amano la</a:t>
            </a:r>
          </a:p>
          <a:p>
            <a:pPr>
              <a:buNone/>
            </a:pPr>
            <a:r>
              <a:rPr lang="it-IT" sz="8000" dirty="0"/>
              <a:t> violenza, sono pazienti.</a:t>
            </a:r>
          </a:p>
          <a:p>
            <a:pPr>
              <a:buNone/>
            </a:pPr>
            <a:r>
              <a:rPr lang="it-IT" sz="8000" dirty="0"/>
              <a:t>    </a:t>
            </a:r>
          </a:p>
          <a:p>
            <a:pPr>
              <a:buNone/>
            </a:pPr>
            <a:endParaRPr lang="it-IT" sz="8000" dirty="0"/>
          </a:p>
          <a:p>
            <a:pPr>
              <a:buNone/>
            </a:pPr>
            <a:r>
              <a:rPr lang="it-IT" sz="8000" dirty="0"/>
              <a:t>    Gesù dice che sono beati coloro che sono umili e pazienti, non rispondono al male con altro male, piuttosto vincono il male con il bene.</a:t>
            </a:r>
          </a:p>
          <a:p>
            <a:pPr lvl="0">
              <a:buNone/>
            </a:pPr>
            <a:endParaRPr lang="it-IT" sz="5000" dirty="0"/>
          </a:p>
          <a:p>
            <a:pPr>
              <a:buNone/>
            </a:pPr>
            <a:endParaRPr lang="it-IT" sz="3400" dirty="0"/>
          </a:p>
          <a:p>
            <a:pPr>
              <a:buNone/>
            </a:pPr>
            <a:endParaRPr lang="it-IT" sz="3400" dirty="0"/>
          </a:p>
          <a:p>
            <a:pPr>
              <a:buNone/>
            </a:pPr>
            <a:endParaRPr lang="it-IT" sz="2400" dirty="0"/>
          </a:p>
          <a:p>
            <a:pPr>
              <a:buNone/>
            </a:pPr>
            <a:endParaRPr lang="it-IT" dirty="0"/>
          </a:p>
          <a:p>
            <a:pPr>
              <a:buNone/>
            </a:pPr>
            <a:r>
              <a:rPr lang="it-IT"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011222"/>
          </a:xfrm>
        </p:spPr>
        <p:txBody>
          <a:bodyPr>
            <a:normAutofit fontScale="90000"/>
          </a:bodyPr>
          <a:lstStyle/>
          <a:p>
            <a:r>
              <a:rPr lang="it-IT" sz="3200" dirty="0">
                <a:solidFill>
                  <a:srgbClr val="C00000"/>
                </a:solidFill>
              </a:rPr>
              <a:t>Beati quelli che hanno fame e sete della</a:t>
            </a:r>
            <a:br>
              <a:rPr lang="it-IT" sz="3200" dirty="0">
                <a:solidFill>
                  <a:srgbClr val="C00000"/>
                </a:solidFill>
              </a:rPr>
            </a:br>
            <a:r>
              <a:rPr lang="it-IT" sz="3200" dirty="0">
                <a:solidFill>
                  <a:srgbClr val="C00000"/>
                </a:solidFill>
              </a:rPr>
              <a:t> giustizia, perché saranno saziati. </a:t>
            </a:r>
          </a:p>
        </p:txBody>
      </p:sp>
      <p:sp>
        <p:nvSpPr>
          <p:cNvPr id="3" name="Segnaposto contenuto 2"/>
          <p:cNvSpPr>
            <a:spLocks noGrp="1"/>
          </p:cNvSpPr>
          <p:nvPr>
            <p:ph idx="1"/>
          </p:nvPr>
        </p:nvSpPr>
        <p:spPr/>
        <p:txBody>
          <a:bodyPr>
            <a:normAutofit/>
          </a:bodyPr>
          <a:lstStyle/>
          <a:p>
            <a:pPr>
              <a:buNone/>
            </a:pPr>
            <a:r>
              <a:rPr lang="it-IT" sz="2000" dirty="0"/>
              <a:t>  </a:t>
            </a:r>
          </a:p>
          <a:p>
            <a:pPr>
              <a:buNone/>
            </a:pPr>
            <a:endParaRPr lang="it-IT" sz="2000" dirty="0"/>
          </a:p>
          <a:p>
            <a:pPr algn="just">
              <a:buNone/>
            </a:pPr>
            <a:r>
              <a:rPr lang="it-IT" sz="2000" dirty="0"/>
              <a:t>      </a:t>
            </a:r>
            <a:r>
              <a:rPr lang="it-IT" dirty="0"/>
              <a:t>Gesù dice che sono beati coloro che di fronte alle ingiustizie non stanno solo a guardare, ma sentono il bisogno di fare la propria parte per accrescere la fraternità con tutti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dirty="0">
                <a:solidFill>
                  <a:srgbClr val="C00000"/>
                </a:solidFill>
              </a:rPr>
              <a:t/>
            </a:r>
            <a:br>
              <a:rPr lang="it-IT" sz="3600" dirty="0">
                <a:solidFill>
                  <a:srgbClr val="C00000"/>
                </a:solidFill>
              </a:rPr>
            </a:br>
            <a:r>
              <a:rPr lang="it-IT" sz="3600" dirty="0">
                <a:solidFill>
                  <a:srgbClr val="C00000"/>
                </a:solidFill>
              </a:rPr>
              <a:t>Beati i misericordiosi, perché troveranno misericordia</a:t>
            </a:r>
            <a:r>
              <a:rPr lang="it-IT" dirty="0">
                <a:solidFill>
                  <a:srgbClr val="C00000"/>
                </a:solidFill>
              </a:rPr>
              <a:t>. </a:t>
            </a:r>
            <a:r>
              <a:rPr lang="it-IT" dirty="0"/>
              <a:t/>
            </a:r>
            <a:br>
              <a:rPr lang="it-IT" dirty="0"/>
            </a:br>
            <a:endParaRPr lang="it-IT" dirty="0"/>
          </a:p>
        </p:txBody>
      </p:sp>
      <p:sp>
        <p:nvSpPr>
          <p:cNvPr id="3" name="Segnaposto contenuto 2"/>
          <p:cNvSpPr>
            <a:spLocks noGrp="1"/>
          </p:cNvSpPr>
          <p:nvPr>
            <p:ph idx="1"/>
          </p:nvPr>
        </p:nvSpPr>
        <p:spPr>
          <a:xfrm>
            <a:off x="457200" y="1285860"/>
            <a:ext cx="8229600" cy="5297502"/>
          </a:xfrm>
        </p:spPr>
        <p:txBody>
          <a:bodyPr>
            <a:normAutofit fontScale="47500" lnSpcReduction="20000"/>
          </a:bodyPr>
          <a:lstStyle/>
          <a:p>
            <a:pPr>
              <a:buNone/>
            </a:pPr>
            <a:r>
              <a:rPr lang="it-IT" dirty="0"/>
              <a:t>     </a:t>
            </a:r>
          </a:p>
          <a:p>
            <a:pPr>
              <a:buNone/>
            </a:pPr>
            <a:r>
              <a:rPr lang="it-IT" dirty="0"/>
              <a:t>      </a:t>
            </a:r>
            <a:r>
              <a:rPr lang="it-IT" sz="4200" dirty="0"/>
              <a:t>I misericordiosi sono coloro che hanno il cuore ricolmo d’amore per Dio e per i fratelli, amore concreto che si china verso gli ultimi, i dimenticati, i poveri, verso chi ha bisogno di questo amore disinteressato.</a:t>
            </a:r>
          </a:p>
          <a:p>
            <a:pPr>
              <a:buNone/>
            </a:pPr>
            <a:endParaRPr lang="it-IT" sz="4200" dirty="0"/>
          </a:p>
          <a:p>
            <a:pPr>
              <a:buNone/>
            </a:pPr>
            <a:r>
              <a:rPr lang="it-IT" sz="4200" dirty="0"/>
              <a:t>     </a:t>
            </a:r>
            <a:r>
              <a:rPr lang="it-IT" sz="5900" dirty="0"/>
              <a:t>Gesù dice che sono beati coloro che hanno a cuore le sofferenze degli altri, che sanno perdonare chi ha sbagliato e agiscono con tenerezza e amore nei confronti del proprio prossimo.</a:t>
            </a:r>
          </a:p>
          <a:p>
            <a:pPr>
              <a:buNone/>
            </a:pPr>
            <a:endParaRPr lang="it-IT" dirty="0"/>
          </a:p>
          <a:p>
            <a:pPr>
              <a:buNone/>
            </a:pPr>
            <a:endParaRPr lang="it-IT" dirty="0"/>
          </a:p>
          <a:p>
            <a:pPr algn="ctr">
              <a:buNone/>
            </a:pPr>
            <a:r>
              <a:rPr lang="it-IT" sz="4500" dirty="0"/>
              <a:t> </a:t>
            </a:r>
            <a:r>
              <a:rPr lang="it-IT" sz="5100" dirty="0"/>
              <a:t>Dobbiamo imparare la misericordia da Dio: </a:t>
            </a:r>
          </a:p>
          <a:p>
            <a:pPr algn="ctr">
              <a:buNone/>
            </a:pPr>
            <a:r>
              <a:rPr lang="it-IT" sz="5100" dirty="0"/>
              <a:t>Lui non serba rancore, </a:t>
            </a:r>
          </a:p>
          <a:p>
            <a:pPr algn="ctr">
              <a:buNone/>
            </a:pPr>
            <a:r>
              <a:rPr lang="it-IT" sz="5100" dirty="0"/>
              <a:t>ma ha sempre  compassione e sempre perdona.</a:t>
            </a:r>
          </a:p>
          <a:p>
            <a:pPr algn="ctr">
              <a:buNone/>
            </a:pPr>
            <a:r>
              <a:rPr lang="it-IT" sz="5100" dirty="0"/>
              <a:t>E’ un Padre misericordioso</a:t>
            </a:r>
          </a:p>
          <a:p>
            <a:pPr>
              <a:buNone/>
            </a:pP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p:spPr>
        <p:txBody>
          <a:bodyPr>
            <a:normAutofit fontScale="90000"/>
          </a:bodyPr>
          <a:lstStyle/>
          <a:p>
            <a:r>
              <a:rPr lang="it-IT" sz="4000" dirty="0">
                <a:solidFill>
                  <a:srgbClr val="C00000"/>
                </a:solidFill>
              </a:rPr>
              <a:t/>
            </a:r>
            <a:br>
              <a:rPr lang="it-IT" sz="4000" dirty="0">
                <a:solidFill>
                  <a:srgbClr val="C00000"/>
                </a:solidFill>
              </a:rPr>
            </a:br>
            <a:r>
              <a:rPr lang="it-IT" sz="4000" dirty="0">
                <a:solidFill>
                  <a:srgbClr val="C00000"/>
                </a:solidFill>
              </a:rPr>
              <a:t>Beati i puri di cuore, perché vedranno Dio. </a:t>
            </a:r>
            <a:r>
              <a:rPr lang="it-IT" dirty="0"/>
              <a:t/>
            </a:r>
            <a:br>
              <a:rPr lang="it-IT" dirty="0"/>
            </a:br>
            <a:endParaRPr lang="it-IT" dirty="0"/>
          </a:p>
        </p:txBody>
      </p:sp>
      <p:sp>
        <p:nvSpPr>
          <p:cNvPr id="3" name="Segnaposto contenuto 2"/>
          <p:cNvSpPr>
            <a:spLocks noGrp="1"/>
          </p:cNvSpPr>
          <p:nvPr>
            <p:ph idx="1"/>
          </p:nvPr>
        </p:nvSpPr>
        <p:spPr>
          <a:xfrm>
            <a:off x="428596" y="1214422"/>
            <a:ext cx="8229600" cy="5286412"/>
          </a:xfrm>
        </p:spPr>
        <p:txBody>
          <a:bodyPr>
            <a:normAutofit/>
          </a:bodyPr>
          <a:lstStyle/>
          <a:p>
            <a:pPr>
              <a:buNone/>
            </a:pPr>
            <a:r>
              <a:rPr lang="it-IT" b="1" dirty="0"/>
              <a:t>   </a:t>
            </a:r>
          </a:p>
          <a:p>
            <a:pPr>
              <a:buNone/>
            </a:pPr>
            <a:r>
              <a:rPr lang="it-IT" b="1" dirty="0"/>
              <a:t>   </a:t>
            </a:r>
            <a:r>
              <a:rPr lang="it-IT" dirty="0"/>
              <a:t>Gesù dice che sono beati coloro che sono sinceri e limpidi nel proprio cuore, non hanno secondi fini e vedono sempre la parte di bene che c’è in tutte le cose.</a:t>
            </a:r>
          </a:p>
          <a:p>
            <a:pPr>
              <a:buNone/>
            </a:pPr>
            <a:r>
              <a:rPr lang="it-IT" dirty="0"/>
              <a:t>    </a:t>
            </a:r>
          </a:p>
          <a:p>
            <a:pPr>
              <a:buNone/>
            </a:pPr>
            <a:r>
              <a:rPr lang="it-IT" dirty="0"/>
              <a:t>    I puri di cuore guardano ogni uomo come un fratello, come il proprio prossimo da amare.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9610" y="188640"/>
            <a:ext cx="8229600" cy="6669360"/>
          </a:xfrm>
        </p:spPr>
        <p:txBody>
          <a:bodyPr>
            <a:normAutofit fontScale="90000"/>
          </a:bodyPr>
          <a:lstStyle/>
          <a:p>
            <a:pPr algn="l"/>
            <a:r>
              <a:rPr lang="it-IT" sz="2700" dirty="0">
                <a:solidFill>
                  <a:srgbClr val="C00000"/>
                </a:solidFill>
              </a:rPr>
              <a:t/>
            </a:r>
            <a:br>
              <a:rPr lang="it-IT" sz="2700" dirty="0">
                <a:solidFill>
                  <a:srgbClr val="C00000"/>
                </a:solidFill>
              </a:rPr>
            </a:br>
            <a:r>
              <a:rPr lang="it-IT" sz="2700" dirty="0">
                <a:solidFill>
                  <a:srgbClr val="C00000"/>
                </a:solidFill>
              </a:rPr>
              <a:t/>
            </a:r>
            <a:br>
              <a:rPr lang="it-IT" sz="2700" dirty="0">
                <a:solidFill>
                  <a:srgbClr val="C00000"/>
                </a:solidFill>
              </a:rPr>
            </a:br>
            <a:r>
              <a:rPr lang="it-IT" sz="2700" dirty="0">
                <a:solidFill>
                  <a:srgbClr val="C00000"/>
                </a:solidFill>
              </a:rPr>
              <a:t/>
            </a:r>
            <a:br>
              <a:rPr lang="it-IT" sz="2700" dirty="0">
                <a:solidFill>
                  <a:srgbClr val="C00000"/>
                </a:solidFill>
              </a:rPr>
            </a:br>
            <a:r>
              <a:rPr lang="it-IT" sz="2700" dirty="0">
                <a:solidFill>
                  <a:srgbClr val="C00000"/>
                </a:solidFill>
              </a:rPr>
              <a:t/>
            </a:r>
            <a:br>
              <a:rPr lang="it-IT" sz="2700" dirty="0">
                <a:solidFill>
                  <a:srgbClr val="C00000"/>
                </a:solidFill>
              </a:rPr>
            </a:br>
            <a:r>
              <a:rPr lang="it-IT" sz="2700" dirty="0">
                <a:solidFill>
                  <a:srgbClr val="C00000"/>
                </a:solidFill>
              </a:rPr>
              <a:t/>
            </a:r>
            <a:br>
              <a:rPr lang="it-IT" sz="2700" dirty="0">
                <a:solidFill>
                  <a:srgbClr val="C00000"/>
                </a:solidFill>
              </a:rPr>
            </a:br>
            <a:r>
              <a:rPr lang="it-IT" sz="3100" dirty="0">
                <a:solidFill>
                  <a:srgbClr val="C00000"/>
                </a:solidFill>
              </a:rPr>
              <a:t>Beati i perseguitati per la giustizia, perché di essi è il regno dei </a:t>
            </a:r>
            <a:br>
              <a:rPr lang="it-IT" sz="3100" dirty="0">
                <a:solidFill>
                  <a:srgbClr val="C00000"/>
                </a:solidFill>
              </a:rPr>
            </a:br>
            <a:r>
              <a:rPr lang="it-IT" sz="3100" dirty="0">
                <a:solidFill>
                  <a:srgbClr val="C00000"/>
                </a:solidFill>
              </a:rPr>
              <a:t>cieli.</a:t>
            </a:r>
            <a:r>
              <a:rPr lang="it-IT" sz="3100" dirty="0"/>
              <a:t> </a:t>
            </a:r>
            <a:br>
              <a:rPr lang="it-IT" sz="3100" dirty="0"/>
            </a:br>
            <a:r>
              <a:rPr lang="it-IT" sz="3100" dirty="0"/>
              <a:t>Gesù dice che sono beati coloro che difendono la giustizia, l'eguaglianza fra tutti gli uomini, la pace. </a:t>
            </a:r>
            <a:r>
              <a:rPr lang="it-IT" sz="3100" dirty="0">
                <a:solidFill>
                  <a:srgbClr val="C00000"/>
                </a:solidFill>
              </a:rPr>
              <a:t/>
            </a:r>
            <a:br>
              <a:rPr lang="it-IT" sz="3100" dirty="0">
                <a:solidFill>
                  <a:srgbClr val="C00000"/>
                </a:solidFill>
              </a:rPr>
            </a:br>
            <a:r>
              <a:rPr lang="it-IT" sz="3100" dirty="0">
                <a:solidFill>
                  <a:srgbClr val="C00000"/>
                </a:solidFill>
              </a:rPr>
              <a:t/>
            </a:r>
            <a:br>
              <a:rPr lang="it-IT" sz="3100" dirty="0">
                <a:solidFill>
                  <a:srgbClr val="C00000"/>
                </a:solidFill>
              </a:rPr>
            </a:br>
            <a:r>
              <a:rPr lang="it-IT" sz="3100" dirty="0">
                <a:solidFill>
                  <a:srgbClr val="C00000"/>
                </a:solidFill>
              </a:rPr>
              <a:t>Beati voi quando vi insulteranno, vi perseguiteranno e, mentendo, diranno ogni sorta di male contro di voi per causa mia. </a:t>
            </a:r>
            <a:r>
              <a:rPr lang="it-IT" dirty="0"/>
              <a:t/>
            </a:r>
            <a:br>
              <a:rPr lang="it-IT" dirty="0"/>
            </a:br>
            <a:r>
              <a:rPr lang="it-IT" sz="3100" dirty="0"/>
              <a:t>E se qualcuno ci dovesse offendere o insultare o perseguitare perché abbiamo il coraggio di pregare, di andare in chiesa, di mostrare che siamo cristiani, il Signore ci dice che ci è sempre accanto e che non dobbiamo temere perché il regno dei cieli è già pronto per noi.</a:t>
            </a:r>
            <a:r>
              <a:rPr lang="it-IT" dirty="0"/>
              <a:t/>
            </a:r>
            <a:br>
              <a:rPr lang="it-IT" dirty="0"/>
            </a:br>
            <a:r>
              <a:rPr lang="it-IT" dirty="0"/>
              <a:t/>
            </a:r>
            <a:br>
              <a:rPr lang="it-IT" dirty="0"/>
            </a:br>
            <a:r>
              <a:rPr lang="it-IT" dirty="0">
                <a:solidFill>
                  <a:srgbClr val="C00000"/>
                </a:solidFill>
              </a:rPr>
              <a:t/>
            </a:r>
            <a:br>
              <a:rPr lang="it-IT" dirty="0">
                <a:solidFill>
                  <a:srgbClr val="C00000"/>
                </a:solidFill>
              </a:rPr>
            </a:br>
            <a:endParaRPr lang="it-IT"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229600" cy="5626121"/>
          </a:xfrm>
        </p:spPr>
        <p:txBody>
          <a:bodyPr>
            <a:normAutofit fontScale="92500" lnSpcReduction="10000"/>
          </a:bodyPr>
          <a:lstStyle/>
          <a:p>
            <a:pPr>
              <a:buNone/>
            </a:pPr>
            <a:r>
              <a:rPr lang="it-IT" dirty="0"/>
              <a:t>    </a:t>
            </a:r>
          </a:p>
          <a:p>
            <a:pPr>
              <a:buNone/>
            </a:pPr>
            <a:r>
              <a:rPr lang="it-IT" dirty="0"/>
              <a:t>     Gesù ripete </a:t>
            </a:r>
            <a:r>
              <a:rPr lang="it-IT" dirty="0" smtClean="0"/>
              <a:t>otto </a:t>
            </a:r>
            <a:r>
              <a:rPr lang="it-IT" dirty="0"/>
              <a:t>volte «BEATI».</a:t>
            </a:r>
          </a:p>
          <a:p>
            <a:pPr>
              <a:buNone/>
            </a:pPr>
            <a:endParaRPr lang="it-IT" dirty="0"/>
          </a:p>
          <a:p>
            <a:pPr>
              <a:buNone/>
            </a:pPr>
            <a:r>
              <a:rPr lang="it-IT" dirty="0"/>
              <a:t>Sono </a:t>
            </a:r>
            <a:r>
              <a:rPr lang="it-IT" dirty="0" smtClean="0"/>
              <a:t>otto </a:t>
            </a:r>
            <a:r>
              <a:rPr lang="it-IT" dirty="0"/>
              <a:t>modi di essere CONTENTI DAVVERO, DENTRO IL CUORE </a:t>
            </a:r>
          </a:p>
          <a:p>
            <a:pPr>
              <a:buNone/>
            </a:pPr>
            <a:endParaRPr lang="it-IT" dirty="0"/>
          </a:p>
          <a:p>
            <a:pPr>
              <a:buNone/>
            </a:pPr>
            <a:r>
              <a:rPr lang="it-IT" dirty="0"/>
              <a:t>Dobbiamo solo seguire le sue parole </a:t>
            </a:r>
          </a:p>
          <a:p>
            <a:pPr>
              <a:buNone/>
            </a:pPr>
            <a:r>
              <a:rPr lang="it-IT" dirty="0"/>
              <a:t>                                          e il suo esempio.</a:t>
            </a:r>
          </a:p>
          <a:p>
            <a:pPr>
              <a:buNone/>
            </a:pPr>
            <a:endParaRPr lang="it-IT" dirty="0"/>
          </a:p>
          <a:p>
            <a:pPr>
              <a:buNone/>
            </a:pPr>
            <a:r>
              <a:rPr lang="it-IT" dirty="0"/>
              <a:t>Qui è racchiuso tutto il suo insegnamento: </a:t>
            </a:r>
            <a:r>
              <a:rPr lang="it-IT" dirty="0">
                <a:solidFill>
                  <a:srgbClr val="C00000"/>
                </a:solidFill>
              </a:rPr>
              <a:t>dovrebbe essere il nostro programma di vita!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https://www.ildolomiti.it/sites/default/files/styles/articolo/public/articoli-blog/2020/10/ghdfghgfd.jpg?itok=vKi37Fa9"/>
          <p:cNvPicPr>
            <a:picLocks noGrp="1"/>
          </p:cNvPicPr>
          <p:nvPr>
            <p:ph idx="1"/>
          </p:nvPr>
        </p:nvPicPr>
        <p:blipFill>
          <a:blip r:embed="rId2"/>
          <a:srcRect/>
          <a:stretch>
            <a:fillRect/>
          </a:stretch>
        </p:blipFill>
        <p:spPr bwMode="auto">
          <a:xfrm>
            <a:off x="457200" y="928670"/>
            <a:ext cx="8229600" cy="471490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Ricordiamo ancora il comandamento dell’amore</a:t>
            </a:r>
          </a:p>
        </p:txBody>
      </p:sp>
      <p:sp>
        <p:nvSpPr>
          <p:cNvPr id="3" name="Segnaposto contenuto 2"/>
          <p:cNvSpPr>
            <a:spLocks noGrp="1"/>
          </p:cNvSpPr>
          <p:nvPr>
            <p:ph idx="1"/>
          </p:nvPr>
        </p:nvSpPr>
        <p:spPr>
          <a:xfrm>
            <a:off x="457200" y="1600200"/>
            <a:ext cx="8229600" cy="5043510"/>
          </a:xfrm>
        </p:spPr>
        <p:txBody>
          <a:bodyPr/>
          <a:lstStyle/>
          <a:p>
            <a:r>
              <a:rPr lang="it-IT" dirty="0"/>
              <a:t>Il comandamento dell’amore ha presentato agli uomini un modo più bello di amare Dio e di amare il prossimo.</a:t>
            </a:r>
          </a:p>
          <a:p>
            <a:r>
              <a:rPr lang="it-IT" dirty="0"/>
              <a:t>Esso è importante perché non dice solo di amare il nostro prossimo come amiamo noi stessi, ma ci chiede di imparare ad amare come Dio ama.</a:t>
            </a:r>
          </a:p>
          <a:p>
            <a:r>
              <a:rPr lang="it-IT" dirty="0"/>
              <a:t>Esso è il segreto di una vita piena e felice.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AECD02F-40AB-A32D-8EAB-5FF0A4D93348}"/>
              </a:ext>
            </a:extLst>
          </p:cNvPr>
          <p:cNvSpPr>
            <a:spLocks noGrp="1"/>
          </p:cNvSpPr>
          <p:nvPr>
            <p:ph type="title"/>
          </p:nvPr>
        </p:nvSpPr>
        <p:spPr/>
        <p:txBody>
          <a:bodyPr>
            <a:normAutofit fontScale="90000"/>
          </a:bodyPr>
          <a:lstStyle/>
          <a:p>
            <a:r>
              <a:rPr lang="it-IT" dirty="0"/>
              <a:t>Oggi parleremo delle </a:t>
            </a:r>
            <a:r>
              <a:rPr lang="it-IT" dirty="0">
                <a:solidFill>
                  <a:srgbClr val="FF0000"/>
                </a:solidFill>
              </a:rPr>
              <a:t/>
            </a:r>
            <a:br>
              <a:rPr lang="it-IT" dirty="0">
                <a:solidFill>
                  <a:srgbClr val="FF0000"/>
                </a:solidFill>
              </a:rPr>
            </a:br>
            <a:r>
              <a:rPr lang="it-IT" dirty="0">
                <a:solidFill>
                  <a:srgbClr val="FF0000"/>
                </a:solidFill>
              </a:rPr>
              <a:t>BEATITUDINI</a:t>
            </a:r>
            <a:endParaRPr lang="it-IT" dirty="0"/>
          </a:p>
        </p:txBody>
      </p:sp>
      <p:sp>
        <p:nvSpPr>
          <p:cNvPr id="3" name="Segnaposto contenuto 2">
            <a:extLst>
              <a:ext uri="{FF2B5EF4-FFF2-40B4-BE49-F238E27FC236}">
                <a16:creationId xmlns:a16="http://schemas.microsoft.com/office/drawing/2014/main" xmlns="" id="{ACACF540-D650-23DA-7EF6-6341952A7BEE}"/>
              </a:ext>
            </a:extLst>
          </p:cNvPr>
          <p:cNvSpPr>
            <a:spLocks noGrp="1"/>
          </p:cNvSpPr>
          <p:nvPr>
            <p:ph idx="1"/>
          </p:nvPr>
        </p:nvSpPr>
        <p:spPr/>
        <p:txBody>
          <a:bodyPr/>
          <a:lstStyle/>
          <a:p>
            <a:pPr marL="0" indent="0">
              <a:buNone/>
            </a:pPr>
            <a:endParaRPr lang="it-IT" sz="3200" b="1" dirty="0"/>
          </a:p>
          <a:p>
            <a:pPr marL="0" indent="0">
              <a:buNone/>
            </a:pPr>
            <a:r>
              <a:rPr lang="it-IT" sz="3200" b="1" dirty="0"/>
              <a:t>Essere BEATO significa essere CONTENTO, LIETO nel profondo del cuore.</a:t>
            </a:r>
          </a:p>
          <a:p>
            <a:pPr marL="0" indent="0">
              <a:buNone/>
            </a:pPr>
            <a:endParaRPr lang="it-IT" sz="3200" b="1" dirty="0"/>
          </a:p>
          <a:p>
            <a:pPr marL="0" indent="0">
              <a:buNone/>
            </a:pPr>
            <a:r>
              <a:rPr lang="it-IT" sz="3200" b="1" dirty="0"/>
              <a:t>Le beatitudini sono la regola di vita per coloro che vogliono essere discepoli di Gesù</a:t>
            </a:r>
            <a:endParaRPr lang="it-IT" dirty="0"/>
          </a:p>
        </p:txBody>
      </p:sp>
    </p:spTree>
    <p:extLst>
      <p:ext uri="{BB962C8B-B14F-4D97-AF65-F5344CB8AC3E}">
        <p14:creationId xmlns:p14="http://schemas.microsoft.com/office/powerpoint/2010/main" xmlns="" val="1680500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8640"/>
            <a:ext cx="8229600" cy="5937523"/>
          </a:xfrm>
        </p:spPr>
        <p:txBody>
          <a:bodyPr>
            <a:normAutofit/>
          </a:bodyPr>
          <a:lstStyle/>
          <a:p>
            <a:r>
              <a:rPr lang="it-IT" dirty="0"/>
              <a:t>E’ Gesù a parlare delle Beatitudini nel discorso della montagna. Parla presso la località di Cafarnao, salendo su un’altura che oggi prende il nome di Monte delle Beatitudini</a:t>
            </a:r>
          </a:p>
          <a:p>
            <a:pPr marL="0" indent="0">
              <a:buNone/>
            </a:pPr>
            <a:endParaRPr lang="it-IT" dirty="0"/>
          </a:p>
          <a:p>
            <a:r>
              <a:rPr lang="it-IT" dirty="0"/>
              <a:t>Questo monte ricorda molto il Sinai (Dio consegna a Mosè i Comandamenti che sono la regola fondamentale per gli Ebrei), Gesù dà una nuova regola: quella fondamentale per chi vuole essere suo discepolo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txBody>
          <a:bodyPr/>
          <a:lstStyle/>
          <a:p>
            <a:r>
              <a:rPr lang="it-IT" dirty="0"/>
              <a:t>Perché la folla è andata da Gesù?</a:t>
            </a:r>
          </a:p>
        </p:txBody>
      </p:sp>
      <p:pic>
        <p:nvPicPr>
          <p:cNvPr id="1027" name="Picture 3"/>
          <p:cNvPicPr>
            <a:picLocks noGrp="1" noChangeAspect="1" noChangeArrowheads="1"/>
          </p:cNvPicPr>
          <p:nvPr>
            <p:ph idx="1"/>
          </p:nvPr>
        </p:nvPicPr>
        <p:blipFill>
          <a:blip r:embed="rId2"/>
          <a:srcRect/>
          <a:stretch>
            <a:fillRect/>
          </a:stretch>
        </p:blipFill>
        <p:spPr bwMode="auto">
          <a:xfrm>
            <a:off x="457200" y="1714488"/>
            <a:ext cx="8229600" cy="400052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txBody>
          <a:bodyPr>
            <a:normAutofit fontScale="90000"/>
          </a:bodyPr>
          <a:lstStyle/>
          <a:p>
            <a:r>
              <a:rPr lang="it-IT" dirty="0"/>
              <a:t>Completiamo questa scheda e riflettiamo insieme</a:t>
            </a:r>
          </a:p>
        </p:txBody>
      </p:sp>
      <p:pic>
        <p:nvPicPr>
          <p:cNvPr id="2050" name="Picture 2"/>
          <p:cNvPicPr>
            <a:picLocks noGrp="1" noChangeAspect="1" noChangeArrowheads="1"/>
          </p:cNvPicPr>
          <p:nvPr>
            <p:ph idx="1"/>
          </p:nvPr>
        </p:nvPicPr>
        <p:blipFill>
          <a:blip r:embed="rId2"/>
          <a:srcRect/>
          <a:stretch>
            <a:fillRect/>
          </a:stretch>
        </p:blipFill>
        <p:spPr bwMode="auto">
          <a:xfrm>
            <a:off x="2786050" y="1285860"/>
            <a:ext cx="2928938" cy="1850113"/>
          </a:xfrm>
          <a:prstGeom prst="rect">
            <a:avLst/>
          </a:prstGeom>
          <a:noFill/>
          <a:ln w="9525">
            <a:noFill/>
            <a:miter lim="800000"/>
            <a:headEnd/>
            <a:tailEnd/>
          </a:ln>
          <a:effectLst/>
        </p:spPr>
      </p:pic>
      <p:sp>
        <p:nvSpPr>
          <p:cNvPr id="5" name="Rettangolo 4"/>
          <p:cNvSpPr/>
          <p:nvPr/>
        </p:nvSpPr>
        <p:spPr>
          <a:xfrm>
            <a:off x="2380246" y="3244334"/>
            <a:ext cx="4768228" cy="369332"/>
          </a:xfrm>
          <a:prstGeom prst="rect">
            <a:avLst/>
          </a:prstGeom>
        </p:spPr>
        <p:txBody>
          <a:bodyPr wrap="none">
            <a:spAutoFit/>
          </a:bodyPr>
          <a:lstStyle/>
          <a:p>
            <a:r>
              <a:rPr lang="it-IT" dirty="0"/>
              <a:t>Gli egoisti e gli egocentrici sono felici perché … </a:t>
            </a:r>
          </a:p>
        </p:txBody>
      </p:sp>
      <p:sp>
        <p:nvSpPr>
          <p:cNvPr id="6" name="Rettangolo 5"/>
          <p:cNvSpPr/>
          <p:nvPr/>
        </p:nvSpPr>
        <p:spPr>
          <a:xfrm>
            <a:off x="2500298" y="3714752"/>
            <a:ext cx="3203954" cy="369332"/>
          </a:xfrm>
          <a:prstGeom prst="rect">
            <a:avLst/>
          </a:prstGeom>
        </p:spPr>
        <p:txBody>
          <a:bodyPr wrap="none">
            <a:spAutoFit/>
          </a:bodyPr>
          <a:lstStyle/>
          <a:p>
            <a:r>
              <a:rPr lang="it-IT" dirty="0"/>
              <a:t>I prepotenti sono felici perché …</a:t>
            </a:r>
          </a:p>
        </p:txBody>
      </p:sp>
      <p:sp>
        <p:nvSpPr>
          <p:cNvPr id="7" name="Rettangolo 6"/>
          <p:cNvSpPr/>
          <p:nvPr/>
        </p:nvSpPr>
        <p:spPr>
          <a:xfrm>
            <a:off x="2500298" y="4214818"/>
            <a:ext cx="3000180" cy="369332"/>
          </a:xfrm>
          <a:prstGeom prst="rect">
            <a:avLst/>
          </a:prstGeom>
        </p:spPr>
        <p:txBody>
          <a:bodyPr wrap="none">
            <a:spAutoFit/>
          </a:bodyPr>
          <a:lstStyle/>
          <a:p>
            <a:r>
              <a:rPr lang="it-IT" dirty="0"/>
              <a:t>I potenti sono felici perché … </a:t>
            </a:r>
          </a:p>
        </p:txBody>
      </p:sp>
      <p:sp>
        <p:nvSpPr>
          <p:cNvPr id="8" name="Rettangolo 7"/>
          <p:cNvSpPr/>
          <p:nvPr/>
        </p:nvSpPr>
        <p:spPr>
          <a:xfrm>
            <a:off x="2571736" y="4643446"/>
            <a:ext cx="2777171" cy="369332"/>
          </a:xfrm>
          <a:prstGeom prst="rect">
            <a:avLst/>
          </a:prstGeom>
        </p:spPr>
        <p:txBody>
          <a:bodyPr wrap="none">
            <a:spAutoFit/>
          </a:bodyPr>
          <a:lstStyle/>
          <a:p>
            <a:r>
              <a:rPr lang="it-IT" dirty="0"/>
              <a:t>I ricchi sono felici perché … </a:t>
            </a:r>
          </a:p>
        </p:txBody>
      </p:sp>
      <p:sp>
        <p:nvSpPr>
          <p:cNvPr id="9" name="Rettangolo 8"/>
          <p:cNvSpPr/>
          <p:nvPr/>
        </p:nvSpPr>
        <p:spPr>
          <a:xfrm>
            <a:off x="1928794" y="5357826"/>
            <a:ext cx="4572000" cy="861774"/>
          </a:xfrm>
          <a:prstGeom prst="rect">
            <a:avLst/>
          </a:prstGeom>
        </p:spPr>
        <p:txBody>
          <a:bodyPr>
            <a:spAutoFit/>
          </a:bodyPr>
          <a:lstStyle/>
          <a:p>
            <a:r>
              <a:rPr lang="it-IT" sz="3200" b="1" dirty="0"/>
              <a:t>COSA NE PENSI, GESU’ ? </a:t>
            </a:r>
          </a:p>
          <a:p>
            <a:r>
              <a:rPr lang="it-IT"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142852"/>
            <a:ext cx="8229600" cy="939784"/>
          </a:xfrm>
        </p:spPr>
        <p:txBody>
          <a:bodyPr>
            <a:normAutofit fontScale="90000"/>
          </a:bodyPr>
          <a:lstStyle/>
          <a:p>
            <a:r>
              <a:rPr lang="it-IT" sz="3600" dirty="0">
                <a:solidFill>
                  <a:srgbClr val="0070C0"/>
                </a:solidFill>
              </a:rPr>
              <a:t>Leggiamo il brano del Vangelo di Matteo 5, 1-12</a:t>
            </a:r>
          </a:p>
        </p:txBody>
      </p:sp>
      <p:sp>
        <p:nvSpPr>
          <p:cNvPr id="3" name="Segnaposto contenuto 2"/>
          <p:cNvSpPr>
            <a:spLocks noGrp="1"/>
          </p:cNvSpPr>
          <p:nvPr>
            <p:ph idx="1"/>
          </p:nvPr>
        </p:nvSpPr>
        <p:spPr>
          <a:xfrm>
            <a:off x="457200" y="1214422"/>
            <a:ext cx="8229600" cy="4911741"/>
          </a:xfrm>
        </p:spPr>
        <p:txBody>
          <a:bodyPr>
            <a:normAutofit fontScale="70000" lnSpcReduction="20000"/>
          </a:bodyPr>
          <a:lstStyle/>
          <a:p>
            <a:pPr>
              <a:buNone/>
            </a:pPr>
            <a:r>
              <a:rPr lang="it-IT" dirty="0"/>
              <a:t>     Vedendo le folle, Gesù salì sul monte: si pose a sedere e si avvicinarono a lui i suoi discepoli. Si mise a parlare e insegnava loro dicendo: </a:t>
            </a:r>
          </a:p>
          <a:p>
            <a:pPr>
              <a:buNone/>
            </a:pPr>
            <a:r>
              <a:rPr lang="it-IT" dirty="0">
                <a:solidFill>
                  <a:srgbClr val="C00000"/>
                </a:solidFill>
              </a:rPr>
              <a:t>Beati i poveri in spirito, perché di essi è il regno dei cieli. </a:t>
            </a:r>
            <a:endParaRPr lang="it-IT" dirty="0"/>
          </a:p>
          <a:p>
            <a:pPr>
              <a:buNone/>
            </a:pPr>
            <a:r>
              <a:rPr lang="it-IT" dirty="0">
                <a:solidFill>
                  <a:srgbClr val="C00000"/>
                </a:solidFill>
              </a:rPr>
              <a:t>Beati quelli che sono nel pianto, perché saranno consolati. </a:t>
            </a:r>
            <a:endParaRPr lang="it-IT" dirty="0"/>
          </a:p>
          <a:p>
            <a:pPr>
              <a:buNone/>
            </a:pPr>
            <a:r>
              <a:rPr lang="it-IT" dirty="0">
                <a:solidFill>
                  <a:srgbClr val="C00000"/>
                </a:solidFill>
              </a:rPr>
              <a:t>Beati i miti, perché avranno in eredità la terra. </a:t>
            </a:r>
            <a:endParaRPr lang="it-IT" dirty="0"/>
          </a:p>
          <a:p>
            <a:pPr>
              <a:buNone/>
            </a:pPr>
            <a:r>
              <a:rPr lang="it-IT" dirty="0">
                <a:solidFill>
                  <a:srgbClr val="C00000"/>
                </a:solidFill>
              </a:rPr>
              <a:t>Beati quelli che hanno fame e sete della giustizia, perché saranno </a:t>
            </a:r>
          </a:p>
          <a:p>
            <a:pPr>
              <a:buNone/>
            </a:pPr>
            <a:r>
              <a:rPr lang="it-IT" dirty="0">
                <a:solidFill>
                  <a:srgbClr val="C00000"/>
                </a:solidFill>
              </a:rPr>
              <a:t>saziati. </a:t>
            </a:r>
            <a:endParaRPr lang="it-IT" dirty="0"/>
          </a:p>
          <a:p>
            <a:pPr>
              <a:buNone/>
            </a:pPr>
            <a:r>
              <a:rPr lang="it-IT" dirty="0">
                <a:solidFill>
                  <a:srgbClr val="C00000"/>
                </a:solidFill>
              </a:rPr>
              <a:t>Beati i misericordiosi, perché troveranno misericordia. </a:t>
            </a:r>
            <a:endParaRPr lang="it-IT" dirty="0"/>
          </a:p>
          <a:p>
            <a:pPr>
              <a:buNone/>
            </a:pPr>
            <a:r>
              <a:rPr lang="it-IT" dirty="0">
                <a:solidFill>
                  <a:srgbClr val="C00000"/>
                </a:solidFill>
              </a:rPr>
              <a:t>Beati i puri di cuore, perché vedranno Dio. </a:t>
            </a:r>
            <a:endParaRPr lang="it-IT" dirty="0"/>
          </a:p>
          <a:p>
            <a:pPr>
              <a:buNone/>
            </a:pPr>
            <a:r>
              <a:rPr lang="it-IT" dirty="0">
                <a:solidFill>
                  <a:srgbClr val="C00000"/>
                </a:solidFill>
              </a:rPr>
              <a:t>Beati i perseguitati per la giustizia, perché di essi è il regno dei cieli.</a:t>
            </a:r>
          </a:p>
          <a:p>
            <a:pPr>
              <a:buNone/>
            </a:pPr>
            <a:r>
              <a:rPr lang="it-IT" dirty="0">
                <a:solidFill>
                  <a:srgbClr val="C00000"/>
                </a:solidFill>
              </a:rPr>
              <a:t>Beati voi quando vi insulteranno, vi perseguiteranno e, mentendo, </a:t>
            </a:r>
          </a:p>
          <a:p>
            <a:pPr>
              <a:buNone/>
            </a:pPr>
            <a:r>
              <a:rPr lang="it-IT" dirty="0">
                <a:solidFill>
                  <a:srgbClr val="C00000"/>
                </a:solidFill>
              </a:rPr>
              <a:t>diranno ogni sorta di male contro di voi per causa mia. </a:t>
            </a:r>
            <a:endParaRPr lang="it-IT" dirty="0"/>
          </a:p>
          <a:p>
            <a:pPr>
              <a:buNone/>
            </a:pPr>
            <a:r>
              <a:rPr lang="it-IT" dirty="0"/>
              <a:t>Rallegratevi ed esultate, perché grande è la vostra ricompensa nei cieli. Così infatti perseguitarono i profeti che furono prima di voi.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p:spPr>
        <p:txBody>
          <a:bodyPr>
            <a:noAutofit/>
          </a:bodyPr>
          <a:lstStyle/>
          <a:p>
            <a:r>
              <a:rPr lang="it-IT" sz="3200" dirty="0">
                <a:solidFill>
                  <a:srgbClr val="0070C0"/>
                </a:solidFill>
              </a:rPr>
              <a:t>Analizziamo le Beatitudini</a:t>
            </a:r>
          </a:p>
        </p:txBody>
      </p:sp>
      <p:sp>
        <p:nvSpPr>
          <p:cNvPr id="3" name="Segnaposto contenuto 2"/>
          <p:cNvSpPr>
            <a:spLocks noGrp="1"/>
          </p:cNvSpPr>
          <p:nvPr>
            <p:ph idx="1"/>
          </p:nvPr>
        </p:nvSpPr>
        <p:spPr>
          <a:xfrm>
            <a:off x="457200" y="1142984"/>
            <a:ext cx="8229600" cy="5440378"/>
          </a:xfrm>
        </p:spPr>
        <p:txBody>
          <a:bodyPr>
            <a:normAutofit lnSpcReduction="10000"/>
          </a:bodyPr>
          <a:lstStyle/>
          <a:p>
            <a:pPr algn="ctr">
              <a:buNone/>
            </a:pPr>
            <a:r>
              <a:rPr lang="it-IT" dirty="0">
                <a:solidFill>
                  <a:srgbClr val="C00000"/>
                </a:solidFill>
              </a:rPr>
              <a:t>Beati i poveri in spirito, perché di essi è il regno</a:t>
            </a:r>
          </a:p>
          <a:p>
            <a:pPr algn="ctr">
              <a:buNone/>
            </a:pPr>
            <a:r>
              <a:rPr lang="it-IT" dirty="0">
                <a:solidFill>
                  <a:srgbClr val="C00000"/>
                </a:solidFill>
              </a:rPr>
              <a:t> dei cieli. </a:t>
            </a:r>
          </a:p>
          <a:p>
            <a:pPr algn="just">
              <a:buNone/>
            </a:pPr>
            <a:r>
              <a:rPr lang="it-IT" sz="2400" dirty="0"/>
              <a:t>     Questa beatitudine non fa riferimento alla ricchezza o alla povertà materiale o ai soldi</a:t>
            </a:r>
          </a:p>
          <a:p>
            <a:pPr algn="just">
              <a:buNone/>
            </a:pPr>
            <a:r>
              <a:rPr lang="it-IT" sz="2400" dirty="0"/>
              <a:t>     </a:t>
            </a:r>
          </a:p>
          <a:p>
            <a:pPr algn="just">
              <a:buNone/>
            </a:pPr>
            <a:r>
              <a:rPr lang="it-IT" sz="2400" dirty="0"/>
              <a:t>     I poveri in spirito sono coloro che si accorgono di essere piccoli, di avere dei limiti e così scoprono di poter contare su Dio e non solo sulle proprie forze.</a:t>
            </a:r>
          </a:p>
          <a:p>
            <a:pPr algn="just">
              <a:buNone/>
            </a:pPr>
            <a:endParaRPr lang="it-IT" sz="2400" dirty="0"/>
          </a:p>
          <a:p>
            <a:pPr algn="just">
              <a:buNone/>
            </a:pPr>
            <a:r>
              <a:rPr lang="it-IT" sz="2400" dirty="0"/>
              <a:t>     Sono le persone semplici, senza pretese, che lavorano, vanno a scuola, che dicono grazie, sanno chiedere senza pretendere, sono umili, sanno chiedere scusa, sanno stupirsi delle piccole cose.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solidFill>
                  <a:srgbClr val="C00000"/>
                </a:solidFill>
              </a:rPr>
              <a:t>Beati quelli che sono nel pianto, perché saranno consolati. </a:t>
            </a:r>
            <a:endParaRPr lang="it-IT" sz="3200" dirty="0"/>
          </a:p>
        </p:txBody>
      </p:sp>
      <p:sp>
        <p:nvSpPr>
          <p:cNvPr id="3" name="Segnaposto contenuto 2"/>
          <p:cNvSpPr>
            <a:spLocks noGrp="1"/>
          </p:cNvSpPr>
          <p:nvPr>
            <p:ph idx="1"/>
          </p:nvPr>
        </p:nvSpPr>
        <p:spPr/>
        <p:txBody>
          <a:bodyPr>
            <a:normAutofit/>
          </a:bodyPr>
          <a:lstStyle/>
          <a:p>
            <a:pPr>
              <a:buNone/>
            </a:pPr>
            <a:r>
              <a:rPr lang="it-IT" sz="2400" dirty="0"/>
              <a:t>Questa beatitudine non dice che è bello piangere.</a:t>
            </a:r>
          </a:p>
          <a:p>
            <a:pPr>
              <a:buNone/>
            </a:pPr>
            <a:r>
              <a:rPr lang="it-IT" sz="2400" dirty="0"/>
              <a:t>Di solito si piange perché è accaduto qualcosa di brutto.</a:t>
            </a:r>
          </a:p>
          <a:p>
            <a:pPr>
              <a:buNone/>
            </a:pPr>
            <a:endParaRPr lang="it-IT" sz="2400" dirty="0"/>
          </a:p>
          <a:p>
            <a:pPr>
              <a:buNone/>
            </a:pPr>
            <a:r>
              <a:rPr lang="it-IT" sz="2400" dirty="0"/>
              <a:t>Quando piangi però qualcuno viene a consolarti (i genitori, i nonni, la maestra, gli amici).</a:t>
            </a:r>
          </a:p>
          <a:p>
            <a:pPr>
              <a:buNone/>
            </a:pPr>
            <a:endParaRPr lang="it-IT" sz="2400" dirty="0"/>
          </a:p>
          <a:p>
            <a:pPr>
              <a:buNone/>
            </a:pPr>
            <a:r>
              <a:rPr lang="it-IT" sz="2400" dirty="0"/>
              <a:t>     Gesù dice che sono beati quelli che accettano le difficoltà che capitano nella loro vita e sono sensibili anche nei confronti di coloro che soffrono.</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883</Words>
  <Application>Microsoft Office PowerPoint</Application>
  <PresentationFormat>Presentazione su schermo (4:3)</PresentationFormat>
  <Paragraphs>93</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LE BEATITUDINI regola di vita del discepolo di Gesù</vt:lpstr>
      <vt:lpstr>Ricordiamo ancora il comandamento dell’amore</vt:lpstr>
      <vt:lpstr>Oggi parleremo delle  BEATITUDINI</vt:lpstr>
      <vt:lpstr>Diapositiva 4</vt:lpstr>
      <vt:lpstr>Perché la folla è andata da Gesù?</vt:lpstr>
      <vt:lpstr>Completiamo questa scheda e riflettiamo insieme</vt:lpstr>
      <vt:lpstr>Leggiamo il brano del Vangelo di Matteo 5, 1-12</vt:lpstr>
      <vt:lpstr>Analizziamo le Beatitudini</vt:lpstr>
      <vt:lpstr>Beati quelli che sono nel pianto, perché saranno consolati. </vt:lpstr>
      <vt:lpstr>Beati i miti, perché avranno in eredità la terra. </vt:lpstr>
      <vt:lpstr>Beati quelli che hanno fame e sete della  giustizia, perché saranno saziati. </vt:lpstr>
      <vt:lpstr> Beati i misericordiosi, perché troveranno misericordia.  </vt:lpstr>
      <vt:lpstr> Beati i puri di cuore, perché vedranno Dio.  </vt:lpstr>
      <vt:lpstr>     Beati i perseguitati per la giustizia, perché di essi è il regno dei  cieli.  Gesù dice che sono beati coloro che difendono la giustizia, l'eguaglianza fra tutti gli uomini, la pace.   Beati voi quando vi insulteranno, vi perseguiteranno e, mentendo, diranno ogni sorta di male contro di voi per causa mia.  E se qualcuno ci dovesse offendere o insultare o perseguitare perché abbiamo il coraggio di pregare, di andare in chiesa, di mostrare che siamo cristiani, il Signore ci dice che ci è sempre accanto e che non dobbiamo temere perché il regno dei cieli è già pronto per noi.   </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beatitudini</dc:title>
  <dc:creator>User</dc:creator>
  <cp:lastModifiedBy>User</cp:lastModifiedBy>
  <cp:revision>75</cp:revision>
  <dcterms:created xsi:type="dcterms:W3CDTF">2023-02-11T09:31:19Z</dcterms:created>
  <dcterms:modified xsi:type="dcterms:W3CDTF">2023-03-18T09:35:22Z</dcterms:modified>
</cp:coreProperties>
</file>